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12" r:id="rId2"/>
    <p:sldId id="293" r:id="rId3"/>
    <p:sldId id="323" r:id="rId4"/>
    <p:sldId id="324" r:id="rId5"/>
    <p:sldId id="321" r:id="rId6"/>
    <p:sldId id="320" r:id="rId7"/>
    <p:sldId id="325" r:id="rId8"/>
    <p:sldId id="326" r:id="rId9"/>
    <p:sldId id="295" r:id="rId10"/>
    <p:sldId id="327" r:id="rId11"/>
    <p:sldId id="310" r:id="rId12"/>
    <p:sldId id="300" r:id="rId13"/>
    <p:sldId id="309" r:id="rId14"/>
    <p:sldId id="301" r:id="rId15"/>
    <p:sldId id="305" r:id="rId16"/>
    <p:sldId id="329" r:id="rId17"/>
    <p:sldId id="308" r:id="rId18"/>
    <p:sldId id="330" r:id="rId19"/>
    <p:sldId id="328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1"/>
    <p:restoredTop sz="94671"/>
  </p:normalViewPr>
  <p:slideViewPr>
    <p:cSldViewPr snapToGrid="0" snapToObjects="1">
      <p:cViewPr varScale="1">
        <p:scale>
          <a:sx n="111" d="100"/>
          <a:sy n="111" d="100"/>
        </p:scale>
        <p:origin x="24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24C8-5B70-D045-8B39-9FC283295F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3945F-F427-474F-B6AF-8DAE1BEEB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3945F-F427-474F-B6AF-8DAE1BEEB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5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CEC1-D8B7-A949-A40F-F2765644E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5154-1BAD-E040-BA12-D388FCF0A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985DA-AA3E-E644-B676-C9278206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95A1-3E5A-6E44-8913-AFC54FC0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6EE64-726A-2445-928D-2A9D56CF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06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EDCF-7385-CE4B-8178-8EEDF329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5E97B-2830-484D-A450-F7232561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A841-58A3-D743-83E4-9A1E5A1C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BFFC2-BB6A-3B4F-AD1D-2F0F6FE4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786D-17EB-6648-840B-37CDFE54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3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C5EFC-826F-0149-8CB7-B9DB039C7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59FE0-EFFB-924F-A055-5AD46D26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96B9-2D78-BF4C-A2B0-B7A3619E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AAA-1B14-1447-826B-4C7243BA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ED9E2-4761-EE4E-82A1-63AD0423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87D2-F0FE-9844-A747-813895CF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84E4-2B1E-FE41-8F83-B717181B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BA450-419A-A945-B721-80234A99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6ED82-C883-F743-8D98-C49734CB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F40B-657A-DF4D-B1A8-3EC3B299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6A1-E02C-C941-9C11-1B809103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BA23-64A6-7E4E-B423-6652BEE46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4B27-0397-624D-89CE-3960F13E3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244B4-B0C6-EE45-A531-3F6D33E3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880AC-0D0C-804B-959C-478CBA10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9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DF77-2F68-0249-A620-F58C29AF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B8B4-0B97-C244-A42B-7C8608BFD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CEB11-5722-244A-92BF-B1F90D773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4023A-2772-4043-8ED2-CE69603D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811D0-FE5D-DD43-907E-11A5E5B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41D55-9234-3243-BB68-309AA60E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0E71-FB9D-DA4A-AB96-FCCCEFB5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98CB0-BFD3-A84C-92FD-3EB73150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0E551-0864-2C47-9122-C5E7DB361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1760-5D92-2B4F-B62D-0FB548289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9469B-7678-8441-AF6D-5532BAD10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22BCD-46A8-214D-BDB7-F73260DB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7BA03-A99B-ED4F-B80A-D5208C7E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C1D44-16A2-6447-B44F-3AEA33C7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50CD-3247-C041-922B-4DEBC6F6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B5866-9B7B-8F42-96FD-47E321B8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47FB-8322-5B48-9AC9-70891413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70C0-8FD5-084B-A295-49FD5E1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59C44-7E46-334A-956E-44AFED7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10B1F-5D42-574B-B0E3-12D1ED6B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902F-5C62-184E-9422-9D952859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2E8D-A0A7-BC44-B298-3BB553E2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A084-A2C2-9249-B882-8139D8A8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EA41E-355F-614A-9F8E-A00E9DC8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696BE-8FFC-7D4C-B4F6-5592D54E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27F40-DCEA-9745-85E3-B2BB0A21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EC47C-207F-674D-AF2A-27E8D776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4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DCA9-ECB1-EA4F-9BBA-E4A0C5C7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A7F5E-571D-D74E-97DE-9CD6A5FF3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FB81D-CEBA-0A4F-ABE3-E3D084903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A6198-631E-D24E-9ADA-0425E9EC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49B8-5137-3344-A99D-9C5311B7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C02A7-0B23-B847-8394-76696510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0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4CFA0-617D-1C46-ADB4-0F41E54F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0157E-EC3A-AC45-A681-6EE77E8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CD94-9747-A64C-B4DA-0F360989E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11C7-1182-A140-A568-86E17CB74B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AB5A-95CC-424E-BBD0-C8D9E5788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9FFF-E7DF-CF4D-9310-89AE9C2FA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BDA4-80EB-3045-91AC-D103F54C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8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news/3012/nasa-led-study-reveals-the-causes-of-sea-level-rise-since-190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imate.nasa.gov/news/3012/nasa-led-study-reveals-the-causes-of-sea-level-rise-since-190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5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4.gif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climate-change-indicators-sea-surface-temperatur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Thermodynamics and global sea level 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2CAB4-2A6F-9040-AC7D-FB7E5583349C}"/>
              </a:ext>
            </a:extLst>
          </p:cNvPr>
          <p:cNvSpPr/>
          <p:nvPr/>
        </p:nvSpPr>
        <p:spPr>
          <a:xfrm>
            <a:off x="172995" y="6165502"/>
            <a:ext cx="859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does thermodynamics have to say about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0D2FCB-847B-8141-B689-ABA89E5EA0B2}"/>
              </a:ext>
            </a:extLst>
          </p:cNvPr>
          <p:cNvSpPr txBox="1"/>
          <p:nvPr/>
        </p:nvSpPr>
        <p:spPr>
          <a:xfrm>
            <a:off x="2305448" y="802474"/>
            <a:ext cx="614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https://climate.nasa.gov/news/3012/nasa-led-study-reveals-the-causes-of-sea-level-rise-since-1900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9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3184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411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)=−0.05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Meaning, water at the bottom of the ocean is </a:t>
                </a:r>
                <a:r>
                  <a:rPr lang="en-US" sz="2400" b="1" dirty="0"/>
                  <a:t>5% denser </a:t>
                </a:r>
                <a:r>
                  <a:rPr lang="en-US" sz="2400" dirty="0"/>
                  <a:t>due to compression.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4117537"/>
              </a:xfrm>
              <a:prstGeom prst="rect">
                <a:avLst/>
              </a:prstGeom>
              <a:blipFill>
                <a:blip r:embed="rId3"/>
                <a:stretch>
                  <a:fillRect l="-839" t="-923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9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913" y="0"/>
            <a:ext cx="627290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Phase diagrams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ABEDC-6313-934B-9368-30C3F4EE6000}"/>
              </a:ext>
            </a:extLst>
          </p:cNvPr>
          <p:cNvSpPr txBox="1"/>
          <p:nvPr/>
        </p:nvSpPr>
        <p:spPr>
          <a:xfrm>
            <a:off x="2134482" y="3589063"/>
            <a:ext cx="43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typical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/>
              <p:nvPr/>
            </p:nvSpPr>
            <p:spPr>
              <a:xfrm>
                <a:off x="316524" y="4174237"/>
                <a:ext cx="114886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 lines are called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phase boundaries</a:t>
                </a:r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We’ve already talked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 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triple-point </a:t>
                </a:r>
                <a:r>
                  <a:rPr lang="en-US" sz="2400" dirty="0">
                    <a:ea typeface="Cambria Math" panose="02040503050406030204" pitchFamily="18" charset="0"/>
                  </a:rPr>
                  <a:t>temperature and pressure are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07B6FA-6871-F14F-B859-6FABC3B71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4" y="4174237"/>
                <a:ext cx="11488614" cy="1200329"/>
              </a:xfrm>
              <a:prstGeom prst="rect">
                <a:avLst/>
              </a:prstGeom>
              <a:blipFill>
                <a:blip r:embed="rId2"/>
                <a:stretch>
                  <a:fillRect l="-773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D6A2D1A-3ECB-664C-869F-0AA610A0AE80}"/>
              </a:ext>
            </a:extLst>
          </p:cNvPr>
          <p:cNvGrpSpPr/>
          <p:nvPr/>
        </p:nvGrpSpPr>
        <p:grpSpPr>
          <a:xfrm>
            <a:off x="1760220" y="751724"/>
            <a:ext cx="3402903" cy="2837339"/>
            <a:chOff x="-94681" y="2140245"/>
            <a:chExt cx="5706250" cy="384431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83CF53-A457-5748-8261-3A86DD9878B9}"/>
                </a:ext>
              </a:extLst>
            </p:cNvPr>
            <p:cNvGrpSpPr/>
            <p:nvPr/>
          </p:nvGrpSpPr>
          <p:grpSpPr>
            <a:xfrm>
              <a:off x="-94681" y="2140245"/>
              <a:ext cx="5706250" cy="3844311"/>
              <a:chOff x="-94681" y="2140245"/>
              <a:chExt cx="5706250" cy="3844311"/>
            </a:xfrm>
          </p:grpSpPr>
          <p:pic>
            <p:nvPicPr>
              <p:cNvPr id="23" name="Picture 2" descr="Image result for phase diagrams">
                <a:extLst>
                  <a:ext uri="{FF2B5EF4-FFF2-40B4-BE49-F238E27FC236}">
                    <a16:creationId xmlns:a16="http://schemas.microsoft.com/office/drawing/2014/main" id="{18DA0F33-11C5-9742-B8DB-1D7C090742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919624" y="2140245"/>
                <a:ext cx="4691945" cy="3335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BD889DB-A94C-0B4D-80F6-4281535FFAD8}"/>
                      </a:ext>
                    </a:extLst>
                  </p:cNvPr>
                  <p:cNvSpPr/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63EF1BB-E48F-8446-9038-3B925AA832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9503" y="5522891"/>
                    <a:ext cx="54585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/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921929-EE4F-7945-A445-60BCE47CEB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4681" y="4445767"/>
                    <a:ext cx="55386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545" r="-63636" b="-89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2E9C4D5-9909-8946-BCF9-2068CF75C83A}"/>
                      </a:ext>
                    </a:extLst>
                  </p:cNvPr>
                  <p:cNvSpPr/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00694CD-C653-914A-9A6B-8AAA4536E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040" y="5522891"/>
                    <a:ext cx="83240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5C9F06-8E76-4D46-9C59-A3A5D08FEF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8210" y="4825680"/>
              <a:ext cx="921535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04AB68-6375-4446-BB83-037733CD77BB}"/>
                </a:ext>
              </a:extLst>
            </p:cNvPr>
            <p:cNvCxnSpPr>
              <a:cxnSpLocks/>
            </p:cNvCxnSpPr>
            <p:nvPr/>
          </p:nvCxnSpPr>
          <p:spPr>
            <a:xfrm>
              <a:off x="2394372" y="4929933"/>
              <a:ext cx="0" cy="387382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7958FE-7DD5-F648-885E-663DE0C2ADA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43" y="3260127"/>
              <a:ext cx="0" cy="212620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Phase Diagrams of Pure Substances">
            <a:extLst>
              <a:ext uri="{FF2B5EF4-FFF2-40B4-BE49-F238E27FC236}">
                <a16:creationId xmlns:a16="http://schemas.microsoft.com/office/drawing/2014/main" id="{D7A18985-F455-9E15-466C-B78971E5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11" y="367695"/>
            <a:ext cx="4529809" cy="36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0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4902" y="2663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/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</a:t>
                </a:r>
                <a:r>
                  <a:rPr lang="en-US" sz="2400" b="1" dirty="0">
                    <a:ea typeface="Cambria Math" panose="02040503050406030204" pitchFamily="18" charset="0"/>
                  </a:rPr>
                  <a:t> Clapeyron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gives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slope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phase boundary lines: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𝒕𝒓𝒔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:r>
                  <a:rPr lang="en-US" sz="2400" dirty="0" err="1"/>
                  <a:t>trs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vap</a:t>
                </a:r>
                <a:r>
                  <a:rPr lang="en-US" sz="2400" dirty="0"/>
                  <a:t>, or sub. For example, see the slope of the the liquid/vapor phase  boundary shown at right.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89B1EB-29D9-C849-B9DF-06B279169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93" y="842648"/>
                <a:ext cx="5287107" cy="3441327"/>
              </a:xfrm>
              <a:prstGeom prst="rect">
                <a:avLst/>
              </a:prstGeom>
              <a:blipFill>
                <a:blip r:embed="rId2"/>
                <a:stretch>
                  <a:fillRect l="-1679" t="-1103" r="-2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E49D14F-66D2-8A4A-B8D0-367C8CE99730}"/>
              </a:ext>
            </a:extLst>
          </p:cNvPr>
          <p:cNvSpPr/>
          <p:nvPr/>
        </p:nvSpPr>
        <p:spPr>
          <a:xfrm>
            <a:off x="199293" y="5078920"/>
            <a:ext cx="10093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We’ll derive this equation later. For now we’ll just use it to obtain expressions for the phase boundary lines themselves – by </a:t>
            </a:r>
            <a:r>
              <a:rPr lang="en-US" sz="2400" b="1" dirty="0"/>
              <a:t>integrating the slope</a:t>
            </a:r>
            <a:r>
              <a:rPr lang="en-US" sz="2400" dirty="0"/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153117-78E9-1B16-D4C4-F5FF191C2A1A}"/>
              </a:ext>
            </a:extLst>
          </p:cNvPr>
          <p:cNvGrpSpPr/>
          <p:nvPr/>
        </p:nvGrpSpPr>
        <p:grpSpPr>
          <a:xfrm>
            <a:off x="6353071" y="1697632"/>
            <a:ext cx="3507902" cy="2739762"/>
            <a:chOff x="6353071" y="1697632"/>
            <a:chExt cx="3507902" cy="2739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A54677-EFAB-7546-B51C-8A168540C335}"/>
                </a:ext>
              </a:extLst>
            </p:cNvPr>
            <p:cNvGrpSpPr/>
            <p:nvPr/>
          </p:nvGrpSpPr>
          <p:grpSpPr>
            <a:xfrm>
              <a:off x="6353071" y="1697632"/>
              <a:ext cx="3507902" cy="2739762"/>
              <a:chOff x="6106886" y="1756247"/>
              <a:chExt cx="3507902" cy="2739762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037B16D8-AA68-6443-B9B6-E1FD2AFD59F8}"/>
                  </a:ext>
                </a:extLst>
              </p:cNvPr>
              <p:cNvSpPr/>
              <p:nvPr/>
            </p:nvSpPr>
            <p:spPr>
              <a:xfrm>
                <a:off x="8606605" y="3051856"/>
                <a:ext cx="433753" cy="443051"/>
              </a:xfrm>
              <a:prstGeom prst="arc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33013C6-0C8A-4342-90FB-5C62C4AF9635}"/>
                  </a:ext>
                </a:extLst>
              </p:cNvPr>
              <p:cNvGrpSpPr/>
              <p:nvPr/>
            </p:nvGrpSpPr>
            <p:grpSpPr>
              <a:xfrm>
                <a:off x="6106886" y="1756247"/>
                <a:ext cx="3507902" cy="2739762"/>
                <a:chOff x="7523513" y="1932093"/>
                <a:chExt cx="3507902" cy="2739762"/>
              </a:xfrm>
            </p:grpSpPr>
            <p:pic>
              <p:nvPicPr>
                <p:cNvPr id="26" name="Picture 2" descr="Image result for phase diagrams">
                  <a:extLst>
                    <a:ext uri="{FF2B5EF4-FFF2-40B4-BE49-F238E27FC236}">
                      <a16:creationId xmlns:a16="http://schemas.microsoft.com/office/drawing/2014/main" id="{A691D461-D6D7-5C45-84A5-42A4BA9287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73" b="5795"/>
                <a:stretch/>
              </p:blipFill>
              <p:spPr bwMode="auto">
                <a:xfrm>
                  <a:off x="7523513" y="1932093"/>
                  <a:ext cx="3507902" cy="2739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934C4BE7-17E2-C44D-8DF6-7749E2CB8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1489" y="2820338"/>
                      <a:ext cx="875496" cy="69608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934C4BE7-17E2-C44D-8DF6-7749E2CB8DF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81489" y="2820338"/>
                      <a:ext cx="875496" cy="6960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7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9CBD76-78D9-A248-BD35-8A24A825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8795" y="2585877"/>
              <a:ext cx="677619" cy="977938"/>
            </a:xfrm>
            <a:prstGeom prst="line">
              <a:avLst/>
            </a:prstGeom>
            <a:ln w="635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71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6528" y="2663"/>
            <a:ext cx="1140282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Integrating the Clapeyron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/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ice-liquid: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𝒇𝒖𝒔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5EDA7B-00BE-5343-ABC0-1447496E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1774374"/>
                <a:ext cx="3546868" cy="734625"/>
              </a:xfrm>
              <a:prstGeom prst="rect">
                <a:avLst/>
              </a:prstGeom>
              <a:blipFill>
                <a:blip r:embed="rId2"/>
                <a:stretch>
                  <a:fillRect l="-2500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/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liquid/vapor: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E45D1E-F7CE-E74B-BBB3-81CC677D4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3205416"/>
                <a:ext cx="3885423" cy="730649"/>
              </a:xfrm>
              <a:prstGeom prst="rect">
                <a:avLst/>
              </a:prstGeom>
              <a:blipFill>
                <a:blip r:embed="rId3"/>
                <a:stretch>
                  <a:fillRect l="-2280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/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ice/vapor: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4D0DD2-416E-434C-8572-9749D0B40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8" y="4769077"/>
                <a:ext cx="3526350" cy="671338"/>
              </a:xfrm>
              <a:prstGeom prst="rect">
                <a:avLst/>
              </a:prstGeom>
              <a:blipFill>
                <a:blip r:embed="rId4"/>
                <a:stretch>
                  <a:fillRect l="-2509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834-F414-7942-AF4E-35E6FBAD1E2C}"/>
              </a:ext>
            </a:extLst>
          </p:cNvPr>
          <p:cNvGrpSpPr/>
          <p:nvPr/>
        </p:nvGrpSpPr>
        <p:grpSpPr>
          <a:xfrm>
            <a:off x="5752033" y="2037892"/>
            <a:ext cx="3148181" cy="2988982"/>
            <a:chOff x="5752033" y="2076249"/>
            <a:chExt cx="3148181" cy="2988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71276-5825-554D-9C15-0254CE2FC022}"/>
                </a:ext>
              </a:extLst>
            </p:cNvPr>
            <p:cNvGrpSpPr/>
            <p:nvPr/>
          </p:nvGrpSpPr>
          <p:grpSpPr>
            <a:xfrm>
              <a:off x="5752033" y="2076249"/>
              <a:ext cx="3148181" cy="2988982"/>
              <a:chOff x="4270169" y="240930"/>
              <a:chExt cx="3148181" cy="29889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1227735-1BEB-7D4D-98FC-4F9471A4285E}"/>
                  </a:ext>
                </a:extLst>
              </p:cNvPr>
              <p:cNvGrpSpPr/>
              <p:nvPr/>
            </p:nvGrpSpPr>
            <p:grpSpPr>
              <a:xfrm>
                <a:off x="4270169" y="240930"/>
                <a:ext cx="3148181" cy="2988982"/>
                <a:chOff x="8122016" y="738525"/>
                <a:chExt cx="3611879" cy="337264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39BBF00-0384-9446-BBFB-E714FCBBE043}"/>
                    </a:ext>
                  </a:extLst>
                </p:cNvPr>
                <p:cNvGrpSpPr/>
                <p:nvPr/>
              </p:nvGrpSpPr>
              <p:grpSpPr>
                <a:xfrm>
                  <a:off x="8122016" y="738525"/>
                  <a:ext cx="3611879" cy="3372641"/>
                  <a:chOff x="223734" y="1499666"/>
                  <a:chExt cx="3074185" cy="3352100"/>
                </a:xfrm>
              </p:grpSpPr>
              <p:pic>
                <p:nvPicPr>
                  <p:cNvPr id="31" name="Picture 2" descr="Image result for phase diagrams">
                    <a:extLst>
                      <a:ext uri="{FF2B5EF4-FFF2-40B4-BE49-F238E27FC236}">
                        <a16:creationId xmlns:a16="http://schemas.microsoft.com/office/drawing/2014/main" id="{44D1A258-6F21-4148-BCE2-A2D902B1F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3" b="5795"/>
                  <a:stretch/>
                </p:blipFill>
                <p:spPr bwMode="auto">
                  <a:xfrm>
                    <a:off x="406438" y="1828307"/>
                    <a:ext cx="2891481" cy="26324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F0F2BFE-F0A4-BD44-B6CE-52E938B54557}"/>
                      </a:ext>
                    </a:extLst>
                  </p:cNvPr>
                  <p:cNvSpPr/>
                  <p:nvPr/>
                </p:nvSpPr>
                <p:spPr>
                  <a:xfrm>
                    <a:off x="223734" y="1499666"/>
                    <a:ext cx="3433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P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B568F3-25CF-1844-B1AE-24D21E9E69C4}"/>
                      </a:ext>
                    </a:extLst>
                  </p:cNvPr>
                  <p:cNvSpPr/>
                  <p:nvPr/>
                </p:nvSpPr>
                <p:spPr>
                  <a:xfrm>
                    <a:off x="2347899" y="4390101"/>
                    <a:ext cx="33534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T</a:t>
                    </a:r>
                  </a:p>
                </p:txBody>
              </p:sp>
            </p:grp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7215AB-BC0E-614B-AF9F-7B16C3FC12B3}"/>
                    </a:ext>
                  </a:extLst>
                </p:cNvPr>
                <p:cNvSpPr/>
                <p:nvPr/>
              </p:nvSpPr>
              <p:spPr>
                <a:xfrm>
                  <a:off x="9483213" y="1968497"/>
                  <a:ext cx="1823428" cy="1241951"/>
                </a:xfrm>
                <a:custGeom>
                  <a:avLst/>
                  <a:gdLst>
                    <a:gd name="connsiteX0" fmla="*/ 0 w 1823428"/>
                    <a:gd name="connsiteY0" fmla="*/ 1241951 h 1241951"/>
                    <a:gd name="connsiteX1" fmla="*/ 353961 w 1823428"/>
                    <a:gd name="connsiteY1" fmla="*/ 1153461 h 1241951"/>
                    <a:gd name="connsiteX2" fmla="*/ 693174 w 1823428"/>
                    <a:gd name="connsiteY2" fmla="*/ 1064970 h 1241951"/>
                    <a:gd name="connsiteX3" fmla="*/ 988142 w 1823428"/>
                    <a:gd name="connsiteY3" fmla="*/ 917486 h 1241951"/>
                    <a:gd name="connsiteX4" fmla="*/ 1283110 w 1823428"/>
                    <a:gd name="connsiteY4" fmla="*/ 725757 h 1241951"/>
                    <a:gd name="connsiteX5" fmla="*/ 1548581 w 1823428"/>
                    <a:gd name="connsiteY5" fmla="*/ 460286 h 1241951"/>
                    <a:gd name="connsiteX6" fmla="*/ 1799303 w 1823428"/>
                    <a:gd name="connsiteY6" fmla="*/ 32583 h 1241951"/>
                    <a:gd name="connsiteX7" fmla="*/ 1799303 w 1823428"/>
                    <a:gd name="connsiteY7" fmla="*/ 62080 h 124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3428" h="1241951">
                      <a:moveTo>
                        <a:pt x="0" y="1241951"/>
                      </a:moveTo>
                      <a:lnTo>
                        <a:pt x="353961" y="1153461"/>
                      </a:lnTo>
                      <a:cubicBezTo>
                        <a:pt x="469490" y="1123964"/>
                        <a:pt x="587477" y="1104299"/>
                        <a:pt x="693174" y="1064970"/>
                      </a:cubicBezTo>
                      <a:cubicBezTo>
                        <a:pt x="798871" y="1025641"/>
                        <a:pt x="889819" y="974021"/>
                        <a:pt x="988142" y="917486"/>
                      </a:cubicBezTo>
                      <a:cubicBezTo>
                        <a:pt x="1086465" y="860950"/>
                        <a:pt x="1189704" y="801957"/>
                        <a:pt x="1283110" y="725757"/>
                      </a:cubicBezTo>
                      <a:cubicBezTo>
                        <a:pt x="1376517" y="649557"/>
                        <a:pt x="1462549" y="575815"/>
                        <a:pt x="1548581" y="460286"/>
                      </a:cubicBezTo>
                      <a:cubicBezTo>
                        <a:pt x="1634613" y="344757"/>
                        <a:pt x="1757516" y="98951"/>
                        <a:pt x="1799303" y="32583"/>
                      </a:cubicBezTo>
                      <a:cubicBezTo>
                        <a:pt x="1841090" y="-33785"/>
                        <a:pt x="1820196" y="14147"/>
                        <a:pt x="1799303" y="62080"/>
                      </a:cubicBezTo>
                    </a:path>
                  </a:pathLst>
                </a:custGeom>
                <a:noFill/>
                <a:ln w="1016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44BB8C0-A6F2-2642-BC20-48F6DE4ABCE8}"/>
                    </a:ext>
                  </a:extLst>
                </p:cNvPr>
                <p:cNvSpPr/>
                <p:nvPr/>
              </p:nvSpPr>
              <p:spPr>
                <a:xfrm>
                  <a:off x="8409904" y="3258355"/>
                  <a:ext cx="991673" cy="402963"/>
                </a:xfrm>
                <a:custGeom>
                  <a:avLst/>
                  <a:gdLst>
                    <a:gd name="connsiteX0" fmla="*/ 0 w 991673"/>
                    <a:gd name="connsiteY0" fmla="*/ 399245 h 402963"/>
                    <a:gd name="connsiteX1" fmla="*/ 218941 w 991673"/>
                    <a:gd name="connsiteY1" fmla="*/ 399245 h 402963"/>
                    <a:gd name="connsiteX2" fmla="*/ 360609 w 991673"/>
                    <a:gd name="connsiteY2" fmla="*/ 360608 h 402963"/>
                    <a:gd name="connsiteX3" fmla="*/ 579550 w 991673"/>
                    <a:gd name="connsiteY3" fmla="*/ 283335 h 402963"/>
                    <a:gd name="connsiteX4" fmla="*/ 721217 w 991673"/>
                    <a:gd name="connsiteY4" fmla="*/ 218941 h 402963"/>
                    <a:gd name="connsiteX5" fmla="*/ 875764 w 991673"/>
                    <a:gd name="connsiteY5" fmla="*/ 103031 h 402963"/>
                    <a:gd name="connsiteX6" fmla="*/ 991673 w 991673"/>
                    <a:gd name="connsiteY6" fmla="*/ 0 h 402963"/>
                    <a:gd name="connsiteX7" fmla="*/ 991673 w 991673"/>
                    <a:gd name="connsiteY7" fmla="*/ 0 h 40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1673" h="402963">
                      <a:moveTo>
                        <a:pt x="0" y="399245"/>
                      </a:moveTo>
                      <a:cubicBezTo>
                        <a:pt x="79419" y="402465"/>
                        <a:pt x="158839" y="405685"/>
                        <a:pt x="218941" y="399245"/>
                      </a:cubicBezTo>
                      <a:cubicBezTo>
                        <a:pt x="279043" y="392805"/>
                        <a:pt x="300508" y="379926"/>
                        <a:pt x="360609" y="360608"/>
                      </a:cubicBezTo>
                      <a:cubicBezTo>
                        <a:pt x="420711" y="341290"/>
                        <a:pt x="519449" y="306946"/>
                        <a:pt x="579550" y="283335"/>
                      </a:cubicBezTo>
                      <a:cubicBezTo>
                        <a:pt x="639651" y="259724"/>
                        <a:pt x="671848" y="248992"/>
                        <a:pt x="721217" y="218941"/>
                      </a:cubicBezTo>
                      <a:cubicBezTo>
                        <a:pt x="770586" y="188890"/>
                        <a:pt x="830688" y="139521"/>
                        <a:pt x="875764" y="103031"/>
                      </a:cubicBezTo>
                      <a:cubicBezTo>
                        <a:pt x="920840" y="66541"/>
                        <a:pt x="991673" y="0"/>
                        <a:pt x="991673" y="0"/>
                      </a:cubicBezTo>
                      <a:lnTo>
                        <a:pt x="991673" y="0"/>
                      </a:lnTo>
                    </a:path>
                  </a:pathLst>
                </a:custGeom>
                <a:noFill/>
                <a:ln w="101600">
                  <a:solidFill>
                    <a:schemeClr val="accent2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EB14925-C632-0A4F-B959-634D2B5B3AA6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V="1">
                <a:off x="6806386" y="1228099"/>
                <a:ext cx="300338" cy="51081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6D2646-3B49-E241-BBE6-3A7FD6AD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407" y="2822298"/>
                <a:ext cx="265948" cy="3296"/>
              </a:xfrm>
              <a:prstGeom prst="line">
                <a:avLst/>
              </a:prstGeom>
              <a:ln w="101600">
                <a:solidFill>
                  <a:schemeClr val="accent2"/>
                </a:solidFill>
                <a:prstDash val="sysDot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66DFA-8DFC-1048-B916-3809F0A6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323" y="2365420"/>
              <a:ext cx="335311" cy="1862929"/>
            </a:xfrm>
            <a:prstGeom prst="line">
              <a:avLst/>
            </a:prstGeom>
            <a:ln w="1270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/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It makes sense to start integration at the triple point because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very accurately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1B779-468A-9A47-B7EA-A36423EA2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229"/>
                <a:ext cx="12194429" cy="461665"/>
              </a:xfrm>
              <a:prstGeom prst="rect">
                <a:avLst/>
              </a:prstGeom>
              <a:blipFill>
                <a:blip r:embed="rId6"/>
                <a:stretch>
                  <a:fillRect l="-729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28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40479" y="2425137"/>
                <a:ext cx="11419878" cy="2888163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To integrate along the “</a:t>
                </a:r>
                <a:r>
                  <a:rPr lang="en-US" sz="2400" dirty="0" err="1"/>
                  <a:t>fus</a:t>
                </a:r>
                <a:r>
                  <a:rPr lang="en-US" sz="2400" dirty="0"/>
                  <a:t>” (solid/liquid) phase boundary, we just form the integral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𝑓𝑢𝑠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we consider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constant, they come out of the integral, and we’re left with integrating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(which is easy). The result is called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9" y="2425137"/>
                <a:ext cx="11419878" cy="2888163"/>
              </a:xfrm>
              <a:prstGeom prst="rect">
                <a:avLst/>
              </a:prstGeom>
              <a:blipFill>
                <a:blip r:embed="rId2"/>
                <a:stretch>
                  <a:fillRect l="-889" t="-26754" b="-3333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F98E51-53C3-9744-BE94-5B9D68ED34A3}"/>
              </a:ext>
            </a:extLst>
          </p:cNvPr>
          <p:cNvGrpSpPr/>
          <p:nvPr/>
        </p:nvGrpSpPr>
        <p:grpSpPr>
          <a:xfrm>
            <a:off x="3954537" y="360690"/>
            <a:ext cx="2518275" cy="2118577"/>
            <a:chOff x="3661461" y="179263"/>
            <a:chExt cx="2518275" cy="21185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64C9B-79C6-F547-B4AE-39CCDEAA282A}"/>
                </a:ext>
              </a:extLst>
            </p:cNvPr>
            <p:cNvGrpSpPr/>
            <p:nvPr/>
          </p:nvGrpSpPr>
          <p:grpSpPr>
            <a:xfrm>
              <a:off x="3802604" y="386969"/>
              <a:ext cx="2377132" cy="1663768"/>
              <a:chOff x="518983" y="2025224"/>
              <a:chExt cx="2891481" cy="2632482"/>
            </a:xfrm>
          </p:grpSpPr>
          <p:pic>
            <p:nvPicPr>
              <p:cNvPr id="5122" name="Picture 2" descr="Image result for phase diagrams">
                <a:extLst>
                  <a:ext uri="{FF2B5EF4-FFF2-40B4-BE49-F238E27FC236}">
                    <a16:creationId xmlns:a16="http://schemas.microsoft.com/office/drawing/2014/main" id="{EE9F4C8E-FD51-7C47-BA91-FF4F8E1E6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518983" y="2025224"/>
                <a:ext cx="2891481" cy="2632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ED85BC3-2D7F-E540-B295-A127B590DC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399" y="2211860"/>
                <a:ext cx="295998" cy="1865397"/>
              </a:xfrm>
              <a:prstGeom prst="line">
                <a:avLst/>
              </a:prstGeom>
              <a:ln w="1270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A22609-F49A-A34A-9FF0-5A9F4215FDEE}"/>
                </a:ext>
              </a:extLst>
            </p:cNvPr>
            <p:cNvSpPr/>
            <p:nvPr/>
          </p:nvSpPr>
          <p:spPr>
            <a:xfrm>
              <a:off x="3661461" y="179263"/>
              <a:ext cx="282285" cy="29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9D1CB4-FD9D-834B-BFD4-AABB4BD67E24}"/>
                </a:ext>
              </a:extLst>
            </p:cNvPr>
            <p:cNvSpPr/>
            <p:nvPr/>
          </p:nvSpPr>
          <p:spPr>
            <a:xfrm>
              <a:off x="5407771" y="2006061"/>
              <a:ext cx="275695" cy="291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31ECB9-AF1B-A940-B7F2-440673455BA1}"/>
              </a:ext>
            </a:extLst>
          </p:cNvPr>
          <p:cNvSpPr txBox="1"/>
          <p:nvPr/>
        </p:nvSpPr>
        <p:spPr>
          <a:xfrm>
            <a:off x="4902" y="2663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Solid/liquid phase boundary</a:t>
            </a:r>
          </a:p>
        </p:txBody>
      </p:sp>
    </p:spTree>
    <p:extLst>
      <p:ext uri="{BB962C8B-B14F-4D97-AF65-F5344CB8AC3E}">
        <p14:creationId xmlns:p14="http://schemas.microsoft.com/office/powerpoint/2010/main" val="19632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174552" y="3630383"/>
                <a:ext cx="12017448" cy="1502399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the liquid/vapor boundary, we still start with Clapeyron,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𝒅𝑷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𝒗𝒂𝒑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𝒅𝑻</m:t>
                    </m:r>
                  </m:oMath>
                </a14:m>
                <a:r>
                  <a:rPr lang="en-US" sz="2400" dirty="0"/>
                  <a:t>. But there’s a problem: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:r>
                  <a:rPr lang="en-US" sz="2400" i="1" dirty="0"/>
                  <a:t>not</a:t>
                </a:r>
                <a:r>
                  <a:rPr lang="en-US" sz="2400" dirty="0"/>
                  <a:t> at constant along this curve, so it can’t come out of the integral like before!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2" y="3630383"/>
                <a:ext cx="12017448" cy="1502399"/>
              </a:xfrm>
              <a:prstGeom prst="rect">
                <a:avLst/>
              </a:prstGeom>
              <a:blipFill>
                <a:blip r:embed="rId2"/>
                <a:stretch>
                  <a:fillRect l="-738" b="-840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BBD42D-8977-9242-B057-68E86B95597A}"/>
              </a:ext>
            </a:extLst>
          </p:cNvPr>
          <p:cNvSpPr txBox="1"/>
          <p:nvPr/>
        </p:nvSpPr>
        <p:spPr>
          <a:xfrm>
            <a:off x="0" y="-12762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Liquid/vapor phase boundary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4DE3ED-0D6F-FF46-9C91-330C917153AE}"/>
              </a:ext>
            </a:extLst>
          </p:cNvPr>
          <p:cNvGrpSpPr/>
          <p:nvPr/>
        </p:nvGrpSpPr>
        <p:grpSpPr>
          <a:xfrm>
            <a:off x="4431132" y="624664"/>
            <a:ext cx="3148181" cy="2988982"/>
            <a:chOff x="4340507" y="334714"/>
            <a:chExt cx="3148181" cy="29889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5B12E-2DBF-8548-851C-62A8208A1DC4}"/>
                </a:ext>
              </a:extLst>
            </p:cNvPr>
            <p:cNvGrpSpPr/>
            <p:nvPr/>
          </p:nvGrpSpPr>
          <p:grpSpPr>
            <a:xfrm>
              <a:off x="4340507" y="334714"/>
              <a:ext cx="3148181" cy="2988982"/>
              <a:chOff x="223734" y="1499666"/>
              <a:chExt cx="3074185" cy="3352100"/>
            </a:xfrm>
          </p:grpSpPr>
          <p:pic>
            <p:nvPicPr>
              <p:cNvPr id="18" name="Picture 2" descr="Image result for phase diagrams">
                <a:extLst>
                  <a:ext uri="{FF2B5EF4-FFF2-40B4-BE49-F238E27FC236}">
                    <a16:creationId xmlns:a16="http://schemas.microsoft.com/office/drawing/2014/main" id="{F996AC49-6171-304E-9304-429F5563E1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3" b="5795"/>
              <a:stretch/>
            </p:blipFill>
            <p:spPr bwMode="auto">
              <a:xfrm>
                <a:off x="406438" y="1828307"/>
                <a:ext cx="2891481" cy="2632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850A94-338F-3645-ADC0-1D996588AB70}"/>
                  </a:ext>
                </a:extLst>
              </p:cNvPr>
              <p:cNvSpPr/>
              <p:nvPr/>
            </p:nvSpPr>
            <p:spPr>
              <a:xfrm>
                <a:off x="223734" y="1499666"/>
                <a:ext cx="343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EC9A5D-C18E-BE41-8F1F-665AB46D7106}"/>
                  </a:ext>
                </a:extLst>
              </p:cNvPr>
              <p:cNvSpPr/>
              <p:nvPr/>
            </p:nvSpPr>
            <p:spPr>
              <a:xfrm>
                <a:off x="2347899" y="4390101"/>
                <a:ext cx="335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6FC48-9757-8040-BB9C-68EA84EFC38D}"/>
                </a:ext>
              </a:extLst>
            </p:cNvPr>
            <p:cNvSpPr/>
            <p:nvPr/>
          </p:nvSpPr>
          <p:spPr>
            <a:xfrm>
              <a:off x="5519986" y="1438057"/>
              <a:ext cx="1589334" cy="1100671"/>
            </a:xfrm>
            <a:custGeom>
              <a:avLst/>
              <a:gdLst>
                <a:gd name="connsiteX0" fmla="*/ 0 w 1823428"/>
                <a:gd name="connsiteY0" fmla="*/ 1241951 h 1241951"/>
                <a:gd name="connsiteX1" fmla="*/ 353961 w 1823428"/>
                <a:gd name="connsiteY1" fmla="*/ 1153461 h 1241951"/>
                <a:gd name="connsiteX2" fmla="*/ 693174 w 1823428"/>
                <a:gd name="connsiteY2" fmla="*/ 1064970 h 1241951"/>
                <a:gd name="connsiteX3" fmla="*/ 988142 w 1823428"/>
                <a:gd name="connsiteY3" fmla="*/ 917486 h 1241951"/>
                <a:gd name="connsiteX4" fmla="*/ 1283110 w 1823428"/>
                <a:gd name="connsiteY4" fmla="*/ 725757 h 1241951"/>
                <a:gd name="connsiteX5" fmla="*/ 1548581 w 1823428"/>
                <a:gd name="connsiteY5" fmla="*/ 460286 h 1241951"/>
                <a:gd name="connsiteX6" fmla="*/ 1799303 w 1823428"/>
                <a:gd name="connsiteY6" fmla="*/ 32583 h 1241951"/>
                <a:gd name="connsiteX7" fmla="*/ 1799303 w 1823428"/>
                <a:gd name="connsiteY7" fmla="*/ 62080 h 124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428" h="1241951">
                  <a:moveTo>
                    <a:pt x="0" y="1241951"/>
                  </a:moveTo>
                  <a:lnTo>
                    <a:pt x="353961" y="1153461"/>
                  </a:lnTo>
                  <a:cubicBezTo>
                    <a:pt x="469490" y="1123964"/>
                    <a:pt x="587477" y="1104299"/>
                    <a:pt x="693174" y="1064970"/>
                  </a:cubicBezTo>
                  <a:cubicBezTo>
                    <a:pt x="798871" y="1025641"/>
                    <a:pt x="889819" y="974021"/>
                    <a:pt x="988142" y="917486"/>
                  </a:cubicBezTo>
                  <a:cubicBezTo>
                    <a:pt x="1086465" y="860950"/>
                    <a:pt x="1189704" y="801957"/>
                    <a:pt x="1283110" y="725757"/>
                  </a:cubicBezTo>
                  <a:cubicBezTo>
                    <a:pt x="1376517" y="649557"/>
                    <a:pt x="1462549" y="575815"/>
                    <a:pt x="1548581" y="460286"/>
                  </a:cubicBezTo>
                  <a:cubicBezTo>
                    <a:pt x="1634613" y="344757"/>
                    <a:pt x="1757516" y="98951"/>
                    <a:pt x="1799303" y="32583"/>
                  </a:cubicBezTo>
                  <a:cubicBezTo>
                    <a:pt x="1841090" y="-33785"/>
                    <a:pt x="1820196" y="14147"/>
                    <a:pt x="1799303" y="62080"/>
                  </a:cubicBezTo>
                </a:path>
              </a:pathLst>
            </a:custGeom>
            <a:noFill/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459837-B665-164F-B716-9D45B372D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3982" y="1245504"/>
              <a:ext cx="300338" cy="510811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55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-6527" y="-8767"/>
                <a:ext cx="8768912" cy="4947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to do about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along a liquid-vapor phase boundary …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27" y="-8767"/>
                <a:ext cx="8768912" cy="494751"/>
              </a:xfrm>
              <a:prstGeom prst="rect">
                <a:avLst/>
              </a:prstGeom>
              <a:blipFill>
                <a:blip r:embed="rId2"/>
                <a:stretch>
                  <a:fillRect l="-1158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97658" y="1026050"/>
                <a:ext cx="12043719" cy="3689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Well, we </a:t>
                </a:r>
                <a:r>
                  <a:rPr lang="en-US" sz="2400" i="1" dirty="0"/>
                  <a:t>could</a:t>
                </a:r>
                <a:r>
                  <a:rPr lang="en-US" sz="2400" dirty="0"/>
                  <a:t> use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𝑑𝑇</m:t>
                        </m:r>
                      </m:e>
                    </m:nary>
                  </m:oMath>
                </a14:m>
                <a:r>
                  <a:rPr lang="en-US" sz="2400" dirty="0"/>
                  <a:t>, plug in the temperature dependence of the heat capacities, etc., as we did before. That sounds like a </a:t>
                </a:r>
                <a:r>
                  <a:rPr lang="en-US" sz="2400" dirty="0" err="1"/>
                  <a:t>sympy</a:t>
                </a:r>
                <a:r>
                  <a:rPr lang="en-US" sz="2400" dirty="0"/>
                  <a:t> problem.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Alternatively, we could </a:t>
                </a:r>
                <a:r>
                  <a:rPr lang="en-US" sz="2400" b="1" dirty="0"/>
                  <a:t>ignore the temperature dependence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. We still have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𝒅𝑷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𝒗𝒂𝒑</m:t>
                              </m:r>
                            </m:sub>
                          </m:sSub>
                        </m:den>
                      </m:f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𝒅𝑻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but at least now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dirty="0"/>
                  <a:t> could be considered a constant when we go to integrate over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8" y="1026050"/>
                <a:ext cx="12043719" cy="3689408"/>
              </a:xfrm>
              <a:prstGeom prst="rect">
                <a:avLst/>
              </a:prstGeom>
              <a:blipFill>
                <a:blip r:embed="rId3"/>
                <a:stretch>
                  <a:fillRect l="-737" t="-17808" r="-526" b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24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/>
              <p:nvPr/>
            </p:nvSpPr>
            <p:spPr>
              <a:xfrm>
                <a:off x="-6527" y="-8767"/>
                <a:ext cx="8768912" cy="4947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to do about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along a liquid-vapor phase boundary …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B63A21-7279-9D42-8077-C7DDE7E0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27" y="-8767"/>
                <a:ext cx="8768912" cy="494751"/>
              </a:xfrm>
              <a:prstGeom prst="rect">
                <a:avLst/>
              </a:prstGeom>
              <a:blipFill>
                <a:blip r:embed="rId2"/>
                <a:stretch>
                  <a:fillRect l="-1158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513A76-29DE-494A-98CE-2451AC120B19}"/>
                  </a:ext>
                </a:extLst>
              </p:cNvPr>
              <p:cNvSpPr txBox="1"/>
              <p:nvPr/>
            </p:nvSpPr>
            <p:spPr>
              <a:xfrm>
                <a:off x="50624" y="455609"/>
                <a:ext cx="11997214" cy="5859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make two approximations to simplify this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Since the volume of a gas is much greater than liquid or solid, we can get away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𝑔𝑎𝑠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With the ideal gas law, this translates to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substitute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</m:oMath>
                </a14:m>
                <a:r>
                  <a:rPr lang="en-US" sz="2400" dirty="0"/>
                  <a:t>, we get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𝑑𝑃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∆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𝑣𝑎𝑝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𝑛𝑅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𝑑𝑇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can also be solved (integrated), if you use a separation of variables method: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𝒅𝑷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</m:e>
                      </m:nary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𝒗𝒂𝒑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𝒏𝑹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This gives us the </a:t>
                </a:r>
                <a:r>
                  <a:rPr lang="en-US" sz="2400" b="1" dirty="0"/>
                  <a:t>Clausius-Clapeyron equation for the liquid-vapor phase boundary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513A76-29DE-494A-98CE-2451AC12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" y="455609"/>
                <a:ext cx="11997214" cy="5859040"/>
              </a:xfrm>
              <a:prstGeom prst="rect">
                <a:avLst/>
              </a:prstGeom>
              <a:blipFill>
                <a:blip r:embed="rId3"/>
                <a:stretch>
                  <a:fillRect l="-740" t="-866" b="-2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57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C8ABB6-B1AB-F144-A138-B03D987BCA52}"/>
              </a:ext>
            </a:extLst>
          </p:cNvPr>
          <p:cNvSpPr/>
          <p:nvPr/>
        </p:nvSpPr>
        <p:spPr>
          <a:xfrm>
            <a:off x="174552" y="3584663"/>
            <a:ext cx="12017448" cy="461665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For the solid/vapor boundary, all the same considerations apply as to liquid/vapor, so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BD42D-8977-9242-B057-68E86B95597A}"/>
              </a:ext>
            </a:extLst>
          </p:cNvPr>
          <p:cNvSpPr txBox="1"/>
          <p:nvPr/>
        </p:nvSpPr>
        <p:spPr>
          <a:xfrm>
            <a:off x="0" y="10098"/>
            <a:ext cx="88622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Solid/vapor phase boundary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5B12E-2DBF-8548-851C-62A8208A1DC4}"/>
              </a:ext>
            </a:extLst>
          </p:cNvPr>
          <p:cNvGrpSpPr/>
          <p:nvPr/>
        </p:nvGrpSpPr>
        <p:grpSpPr>
          <a:xfrm>
            <a:off x="4521909" y="284355"/>
            <a:ext cx="3148181" cy="2988982"/>
            <a:chOff x="223734" y="1499666"/>
            <a:chExt cx="3074185" cy="3352100"/>
          </a:xfrm>
        </p:grpSpPr>
        <p:pic>
          <p:nvPicPr>
            <p:cNvPr id="18" name="Picture 2" descr="Image result for phase diagrams">
              <a:extLst>
                <a:ext uri="{FF2B5EF4-FFF2-40B4-BE49-F238E27FC236}">
                  <a16:creationId xmlns:a16="http://schemas.microsoft.com/office/drawing/2014/main" id="{F996AC49-6171-304E-9304-429F5563E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3" b="5795"/>
            <a:stretch/>
          </p:blipFill>
          <p:spPr bwMode="auto">
            <a:xfrm>
              <a:off x="406438" y="1828307"/>
              <a:ext cx="2891481" cy="2632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850A94-338F-3645-ADC0-1D996588AB70}"/>
                </a:ext>
              </a:extLst>
            </p:cNvPr>
            <p:cNvSpPr/>
            <p:nvPr/>
          </p:nvSpPr>
          <p:spPr>
            <a:xfrm>
              <a:off x="223734" y="1499666"/>
              <a:ext cx="343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EC9A5D-C18E-BE41-8F1F-665AB46D7106}"/>
                </a:ext>
              </a:extLst>
            </p:cNvPr>
            <p:cNvSpPr/>
            <p:nvPr/>
          </p:nvSpPr>
          <p:spPr>
            <a:xfrm>
              <a:off x="2347899" y="4390101"/>
              <a:ext cx="335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A2E6E1AC-A425-2848-91B2-F34DE88B7239}"/>
              </a:ext>
            </a:extLst>
          </p:cNvPr>
          <p:cNvSpPr/>
          <p:nvPr/>
        </p:nvSpPr>
        <p:spPr>
          <a:xfrm>
            <a:off x="4735772" y="2530570"/>
            <a:ext cx="864361" cy="357123"/>
          </a:xfrm>
          <a:custGeom>
            <a:avLst/>
            <a:gdLst>
              <a:gd name="connsiteX0" fmla="*/ 0 w 991673"/>
              <a:gd name="connsiteY0" fmla="*/ 399245 h 402963"/>
              <a:gd name="connsiteX1" fmla="*/ 218941 w 991673"/>
              <a:gd name="connsiteY1" fmla="*/ 399245 h 402963"/>
              <a:gd name="connsiteX2" fmla="*/ 360609 w 991673"/>
              <a:gd name="connsiteY2" fmla="*/ 360608 h 402963"/>
              <a:gd name="connsiteX3" fmla="*/ 579550 w 991673"/>
              <a:gd name="connsiteY3" fmla="*/ 283335 h 402963"/>
              <a:gd name="connsiteX4" fmla="*/ 721217 w 991673"/>
              <a:gd name="connsiteY4" fmla="*/ 218941 h 402963"/>
              <a:gd name="connsiteX5" fmla="*/ 875764 w 991673"/>
              <a:gd name="connsiteY5" fmla="*/ 103031 h 402963"/>
              <a:gd name="connsiteX6" fmla="*/ 991673 w 991673"/>
              <a:gd name="connsiteY6" fmla="*/ 0 h 402963"/>
              <a:gd name="connsiteX7" fmla="*/ 991673 w 991673"/>
              <a:gd name="connsiteY7" fmla="*/ 0 h 40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1673" h="402963">
                <a:moveTo>
                  <a:pt x="0" y="399245"/>
                </a:moveTo>
                <a:cubicBezTo>
                  <a:pt x="79419" y="402465"/>
                  <a:pt x="158839" y="405685"/>
                  <a:pt x="218941" y="399245"/>
                </a:cubicBezTo>
                <a:cubicBezTo>
                  <a:pt x="279043" y="392805"/>
                  <a:pt x="300508" y="379926"/>
                  <a:pt x="360609" y="360608"/>
                </a:cubicBezTo>
                <a:cubicBezTo>
                  <a:pt x="420711" y="341290"/>
                  <a:pt x="519449" y="306946"/>
                  <a:pt x="579550" y="283335"/>
                </a:cubicBezTo>
                <a:cubicBezTo>
                  <a:pt x="639651" y="259724"/>
                  <a:pt x="671848" y="248992"/>
                  <a:pt x="721217" y="218941"/>
                </a:cubicBezTo>
                <a:cubicBezTo>
                  <a:pt x="770586" y="188890"/>
                  <a:pt x="830688" y="139521"/>
                  <a:pt x="875764" y="103031"/>
                </a:cubicBezTo>
                <a:cubicBezTo>
                  <a:pt x="920840" y="66541"/>
                  <a:pt x="991673" y="0"/>
                  <a:pt x="991673" y="0"/>
                </a:cubicBezTo>
                <a:lnTo>
                  <a:pt x="991673" y="0"/>
                </a:lnTo>
              </a:path>
            </a:pathLst>
          </a:custGeom>
          <a:noFill/>
          <a:ln w="1016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274C4-B425-8F4F-B334-413340B15215}"/>
                  </a:ext>
                </a:extLst>
              </p:cNvPr>
              <p:cNvSpPr txBox="1"/>
              <p:nvPr/>
            </p:nvSpPr>
            <p:spPr>
              <a:xfrm>
                <a:off x="2526390" y="4128167"/>
                <a:ext cx="6147486" cy="2445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𝒅𝑷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</m:e>
                      </m:nary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  <m:sup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𝒔𝒖𝒃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𝒏𝑹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𝒅𝑻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This gives us the </a:t>
                </a:r>
                <a:r>
                  <a:rPr lang="en-US" sz="2400" b="1" dirty="0"/>
                  <a:t>Clausius-Clapeyron equation for the solid-vapor phase boundary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274C4-B425-8F4F-B334-413340B1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390" y="4128167"/>
                <a:ext cx="6147486" cy="2445478"/>
              </a:xfrm>
              <a:prstGeom prst="rect">
                <a:avLst/>
              </a:prstGeom>
              <a:blipFill>
                <a:blip r:embed="rId3"/>
                <a:stretch>
                  <a:fillRect l="-1440" t="-45361" b="-4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5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-6527" y="2663"/>
            <a:ext cx="87689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Our tasks: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FC34C6-721C-4D4D-A442-6FFD024C4D47}"/>
              </a:ext>
            </a:extLst>
          </p:cNvPr>
          <p:cNvSpPr/>
          <p:nvPr/>
        </p:nvSpPr>
        <p:spPr>
          <a:xfrm>
            <a:off x="50623" y="738524"/>
            <a:ext cx="8175648" cy="830997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/>
              <p:nvPr/>
            </p:nvSpPr>
            <p:spPr>
              <a:xfrm>
                <a:off x="160637" y="939114"/>
                <a:ext cx="11980739" cy="3711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p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𝒅𝑷</m:t>
                        </m:r>
                      </m:e>
                    </m:nary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𝒇𝒖𝒔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e>
                    </m:nary>
                  </m:oMath>
                </a14:m>
                <a:r>
                  <a:rPr lang="en-US" sz="2400" dirty="0"/>
                  <a:t> 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</m:oMath>
                </a14:m>
                <a:r>
                  <a:rPr lang="en-US" sz="2400" dirty="0"/>
                  <a:t> to be constant) gives us the </a:t>
                </a:r>
                <a:r>
                  <a:rPr lang="en-US" sz="2400" b="1" dirty="0"/>
                  <a:t>Thomson Equation</a:t>
                </a:r>
                <a:r>
                  <a:rPr lang="en-US" sz="2400" dirty="0"/>
                  <a:t> for the </a:t>
                </a:r>
                <a:r>
                  <a:rPr lang="en-US" sz="2400" b="1" dirty="0"/>
                  <a:t>solid-liquid phase boundary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𝒅𝑷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</m:e>
                    </m:nary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𝒗𝒂𝒑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</m:oMath>
                </a14:m>
                <a:r>
                  <a:rPr lang="en-US" sz="2400" dirty="0"/>
                  <a:t> to be constant) gives us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liquid-vapor phase boundary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𝒅𝑷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</m:e>
                    </m:nary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𝒔𝒖𝒃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𝒏𝑹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𝒅𝑻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(considering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lang="en-US" sz="2400" dirty="0"/>
                  <a:t> to be constant) gives us the </a:t>
                </a:r>
                <a:r>
                  <a:rPr lang="en-US" sz="2400" b="1" dirty="0"/>
                  <a:t>Clausius-Clapeyron equation </a:t>
                </a:r>
                <a:r>
                  <a:rPr lang="en-US" sz="2400" dirty="0"/>
                  <a:t>for the </a:t>
                </a:r>
                <a:r>
                  <a:rPr lang="en-US" sz="2400" b="1" dirty="0"/>
                  <a:t>solid-vapor phase boundary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93F2F-525F-434F-9EA5-E3EA80852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7" y="939114"/>
                <a:ext cx="11980739" cy="3711657"/>
              </a:xfrm>
              <a:prstGeom prst="rect">
                <a:avLst/>
              </a:prstGeom>
              <a:blipFill>
                <a:blip r:embed="rId2"/>
                <a:stretch>
                  <a:fillRect l="-4762" t="-1700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41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0.00021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That means the relative change in volume is </a:t>
                </a:r>
                <a:endParaRPr lang="en-US" sz="2400" dirty="0"/>
              </a:p>
              <a:p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846291"/>
                <a:ext cx="8591214" cy="3371564"/>
              </a:xfrm>
              <a:prstGeom prst="rect">
                <a:avLst/>
              </a:prstGeom>
              <a:blipFill>
                <a:blip r:embed="rId3"/>
                <a:stretch>
                  <a:fillRect l="-1182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/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28693B-D9D5-404F-8F62-F41B9484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2" y="3701533"/>
                <a:ext cx="13005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/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C398A-86C9-1248-A6E1-87F37D7DA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28" y="1696649"/>
                <a:ext cx="8186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568C3-66A6-7C4F-B2B0-B9CDC5E18419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410817" y="1305106"/>
                <a:ext cx="113306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What we learned today 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get relative changes in volume of a liquid when that substance is subjected to changes in </a:t>
                </a:r>
                <a:r>
                  <a:rPr lang="en-US" sz="2400" b="1" dirty="0"/>
                  <a:t>temperature</a:t>
                </a:r>
                <a:r>
                  <a:rPr lang="en-US" sz="2400" dirty="0"/>
                  <a:t>, using </a:t>
                </a:r>
                <a:r>
                  <a:rPr lang="en-US" sz="2400" b="1" dirty="0"/>
                  <a:t>the isobaric thermal expansivity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/>
                  <a:t>. Also, how to use that to predict the contribution of thermal expansion to </a:t>
                </a:r>
                <a:r>
                  <a:rPr lang="en-US" sz="2400" b="1" dirty="0"/>
                  <a:t>global sea level rise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get relative changes in volume of a liquid when that substance is subjected to changes in </a:t>
                </a:r>
                <a:r>
                  <a:rPr lang="en-US" sz="2400" b="1" dirty="0"/>
                  <a:t>pressure</a:t>
                </a:r>
                <a:r>
                  <a:rPr lang="en-US" sz="2400" dirty="0"/>
                  <a:t>, using the </a:t>
                </a:r>
                <a:r>
                  <a:rPr lang="en-US" sz="2400" b="1" dirty="0"/>
                  <a:t>isothermal compressibility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Key nomenclature about </a:t>
                </a:r>
                <a:r>
                  <a:rPr lang="en-US" sz="2400" b="1" dirty="0"/>
                  <a:t>phase diagrams</a:t>
                </a:r>
                <a:r>
                  <a:rPr lang="en-US" sz="2400" dirty="0"/>
                  <a:t>: phase boundaries, triple point, critical point.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b="1" dirty="0"/>
                  <a:t>Clapeyron Equation</a:t>
                </a:r>
                <a:r>
                  <a:rPr lang="en-US" sz="2400" dirty="0"/>
                  <a:t>, and how to integrate it (</a:t>
                </a:r>
                <a:r>
                  <a:rPr lang="en-US" sz="2400" b="1" dirty="0"/>
                  <a:t>Thomson</a:t>
                </a:r>
                <a:r>
                  <a:rPr lang="en-US" sz="2400" dirty="0"/>
                  <a:t> for solid/liquid, </a:t>
                </a:r>
                <a:r>
                  <a:rPr lang="en-US" sz="2400" b="1" dirty="0"/>
                  <a:t>Clausius-Clapeyron</a:t>
                </a:r>
                <a:r>
                  <a:rPr lang="en-US" sz="2400" dirty="0"/>
                  <a:t> for liquid/gas and solid/gas).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" y="1305106"/>
                <a:ext cx="11330609" cy="4524315"/>
              </a:xfrm>
              <a:prstGeom prst="rect">
                <a:avLst/>
              </a:prstGeom>
              <a:blipFill>
                <a:blip r:embed="rId2"/>
                <a:stretch>
                  <a:fillRect l="-896" t="-1120" r="-112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731CA41-F79D-F6E9-F9D4-CDDDC73078BF}"/>
              </a:ext>
            </a:extLst>
          </p:cNvPr>
          <p:cNvSpPr txBox="1"/>
          <p:nvPr/>
        </p:nvSpPr>
        <p:spPr>
          <a:xfrm>
            <a:off x="-6527" y="2663"/>
            <a:ext cx="876891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6291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2270878"/>
              </a:xfrm>
              <a:prstGeom prst="rect">
                <a:avLst/>
              </a:prstGeom>
              <a:blipFill>
                <a:blip r:embed="rId3"/>
                <a:stretch>
                  <a:fillRect l="-1182" t="-222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4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“Isobaric thermal expansivity”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93608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? </a:t>
                </a:r>
              </a:p>
              <a:p>
                <a:pPr marL="457200" indent="-457200">
                  <a:buFontTx/>
                  <a:buAutoNum type="arabicPeriod"/>
                </a:pPr>
                <a:r>
                  <a:rPr lang="en-US" sz="2400" dirty="0"/>
                  <a:t>What’s the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?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3378874"/>
              </a:xfrm>
              <a:prstGeom prst="rect">
                <a:avLst/>
              </a:prstGeom>
              <a:blipFill>
                <a:blip r:embed="rId3"/>
                <a:stretch>
                  <a:fillRect l="-1182" t="-1498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64E78-B1BB-EA4E-9FCE-2DD7D3B39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9"/>
          <a:stretch/>
        </p:blipFill>
        <p:spPr>
          <a:xfrm>
            <a:off x="376518" y="914400"/>
            <a:ext cx="8352865" cy="484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DF51D-7B6B-AE4B-B501-F3E6F9222F39}"/>
              </a:ext>
            </a:extLst>
          </p:cNvPr>
          <p:cNvSpPr txBox="1"/>
          <p:nvPr/>
        </p:nvSpPr>
        <p:spPr>
          <a:xfrm>
            <a:off x="1739154" y="5763870"/>
            <a:ext cx="10076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https://www.epa.gov/climate-indicators/climate-change-indicators-sea-surface-temperature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7D565-FE27-8E40-9948-6429AD85754D}"/>
              </a:ext>
            </a:extLst>
          </p:cNvPr>
          <p:cNvSpPr txBox="1"/>
          <p:nvPr/>
        </p:nvSpPr>
        <p:spPr>
          <a:xfrm>
            <a:off x="0" y="10474"/>
            <a:ext cx="688664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Global sea surface temperature, 1880-2020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/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for the ocean </a:t>
                </a:r>
                <a:r>
                  <a:rPr lang="en-US" sz="2400" b="1" dirty="0"/>
                  <a:t>surface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0.8 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D23C-38E4-6340-AC78-3168D1F8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49" y="2125362"/>
                <a:ext cx="3314033" cy="830997"/>
              </a:xfrm>
              <a:prstGeom prst="rect">
                <a:avLst/>
              </a:prstGeom>
              <a:blipFill>
                <a:blip r:embed="rId4"/>
                <a:stretch>
                  <a:fillRect l="-305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4A6611-93E2-C747-917C-F32804D871EF}"/>
              </a:ext>
            </a:extLst>
          </p:cNvPr>
          <p:cNvCxnSpPr>
            <a:cxnSpLocks/>
          </p:cNvCxnSpPr>
          <p:nvPr/>
        </p:nvCxnSpPr>
        <p:spPr>
          <a:xfrm>
            <a:off x="3719384" y="2125362"/>
            <a:ext cx="0" cy="140867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/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℉=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EB779-EC9F-5F40-B5B6-0953A525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30" y="1663697"/>
                <a:ext cx="3112347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36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C356CC-DB82-0B45-8C31-C6503FC6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58"/>
          <a:stretch/>
        </p:blipFill>
        <p:spPr>
          <a:xfrm>
            <a:off x="7422598" y="169092"/>
            <a:ext cx="3683121" cy="195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E17830-4473-AD48-908D-C88DC1C2921C}"/>
              </a:ext>
            </a:extLst>
          </p:cNvPr>
          <p:cNvSpPr txBox="1"/>
          <p:nvPr/>
        </p:nvSpPr>
        <p:spPr>
          <a:xfrm>
            <a:off x="850363" y="615547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tos.org</a:t>
            </a:r>
            <a:r>
              <a:rPr lang="en-US" dirty="0"/>
              <a:t>/oceanography/article/southern-ocean-warming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BD7A2-003E-E540-AAE8-9680F8E7F6FB}"/>
              </a:ext>
            </a:extLst>
          </p:cNvPr>
          <p:cNvSpPr txBox="1"/>
          <p:nvPr/>
        </p:nvSpPr>
        <p:spPr>
          <a:xfrm>
            <a:off x="0" y="-956"/>
            <a:ext cx="688664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Depth of the warming (Southern Ocean)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2ACC0-5EC4-AC41-8B33-A27EB8D40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02"/>
          <a:stretch/>
        </p:blipFill>
        <p:spPr>
          <a:xfrm>
            <a:off x="61778" y="897276"/>
            <a:ext cx="6886643" cy="5063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/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Looks like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for the ocean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1000 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(we’d have to do an integration to get this right)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BE06A-A489-D242-8B2F-E5D1C286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86" y="2828835"/>
                <a:ext cx="3314033" cy="2308324"/>
              </a:xfrm>
              <a:prstGeom prst="rect">
                <a:avLst/>
              </a:prstGeom>
              <a:blipFill>
                <a:blip r:embed="rId3"/>
                <a:stretch>
                  <a:fillRect l="-3053" t="-16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5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 sea level rise due to 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85436"/>
                <a:ext cx="10381129" cy="850554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85436"/>
                <a:ext cx="10381129" cy="850554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610097"/>
                <a:ext cx="8591214" cy="559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given column of water, this means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0.00021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𝟏𝟖𝟎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610097"/>
                <a:ext cx="8591214" cy="5594865"/>
              </a:xfrm>
              <a:prstGeom prst="rect">
                <a:avLst/>
              </a:prstGeom>
              <a:blipFill>
                <a:blip r:embed="rId3"/>
                <a:stretch>
                  <a:fillRect l="-1182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CAFFE4-FBB5-3A4D-AC1C-5E03BFC575B2}"/>
              </a:ext>
            </a:extLst>
          </p:cNvPr>
          <p:cNvSpPr/>
          <p:nvPr/>
        </p:nvSpPr>
        <p:spPr>
          <a:xfrm>
            <a:off x="8086165" y="2133600"/>
            <a:ext cx="594697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C1172-E2F3-4C4F-B6B5-0302ACCD8E86}"/>
              </a:ext>
            </a:extLst>
          </p:cNvPr>
          <p:cNvSpPr/>
          <p:nvPr/>
        </p:nvSpPr>
        <p:spPr>
          <a:xfrm>
            <a:off x="9271019" y="1828800"/>
            <a:ext cx="594697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5E6DF-8264-ED40-9C23-F9020DD254CC}"/>
              </a:ext>
            </a:extLst>
          </p:cNvPr>
          <p:cNvCxnSpPr/>
          <p:nvPr/>
        </p:nvCxnSpPr>
        <p:spPr>
          <a:xfrm>
            <a:off x="10094259" y="1828800"/>
            <a:ext cx="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/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7951-87F5-3142-97ED-797D00EE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9" y="1757084"/>
                <a:ext cx="141194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/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928DC-6062-C445-AC5A-77577A4E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63" y="3591792"/>
                <a:ext cx="1411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7DA969-D8F3-8140-9937-30896AA1BD6F}"/>
              </a:ext>
            </a:extLst>
          </p:cNvPr>
          <p:cNvCxnSpPr>
            <a:cxnSpLocks/>
          </p:cNvCxnSpPr>
          <p:nvPr/>
        </p:nvCxnSpPr>
        <p:spPr>
          <a:xfrm>
            <a:off x="7808260" y="2133600"/>
            <a:ext cx="0" cy="457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7654D-0337-894C-81E8-5D61B0BC1D67}"/>
              </a:ext>
            </a:extLst>
          </p:cNvPr>
          <p:cNvCxnSpPr/>
          <p:nvPr/>
        </p:nvCxnSpPr>
        <p:spPr>
          <a:xfrm>
            <a:off x="9106930" y="2133600"/>
            <a:ext cx="9638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Other contributors to sea level rise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172995" y="6165502"/>
                <a:ext cx="113682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So … Thermal expansion could account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~80%</m:t>
                    </m:r>
                  </m:oMath>
                </a14:m>
                <a:r>
                  <a:rPr lang="en-US" sz="2400" dirty="0"/>
                  <a:t> of the observed sea level rise so far.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6165502"/>
                <a:ext cx="11368216" cy="461665"/>
              </a:xfrm>
              <a:prstGeom prst="rect">
                <a:avLst/>
              </a:prstGeom>
              <a:blipFill>
                <a:blip r:embed="rId2"/>
                <a:stretch>
                  <a:fillRect l="-7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BF72A4-E5E5-1D40-8D3F-E36FC500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8" y="606656"/>
            <a:ext cx="9943306" cy="5125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D2FCB-847B-8141-B689-ABA89E5EA0B2}"/>
                  </a:ext>
                </a:extLst>
              </p:cNvPr>
              <p:cNvSpPr txBox="1"/>
              <p:nvPr/>
            </p:nvSpPr>
            <p:spPr>
              <a:xfrm>
                <a:off x="2305448" y="802474"/>
                <a:ext cx="61474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Thermal contribution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𝟏𝟖𝟎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𝒎𝒎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D2FCB-847B-8141-B689-ABA89E5EA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48" y="802474"/>
                <a:ext cx="6147486" cy="461665"/>
              </a:xfrm>
              <a:prstGeom prst="rect">
                <a:avLst/>
              </a:prstGeom>
              <a:blipFill>
                <a:blip r:embed="rId4"/>
                <a:stretch>
                  <a:fillRect l="-164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nut 1">
            <a:extLst>
              <a:ext uri="{FF2B5EF4-FFF2-40B4-BE49-F238E27FC236}">
                <a16:creationId xmlns:a16="http://schemas.microsoft.com/office/drawing/2014/main" id="{F3FE3049-5F5C-A249-81B7-6F4F2A15EC5E}"/>
              </a:ext>
            </a:extLst>
          </p:cNvPr>
          <p:cNvSpPr/>
          <p:nvPr/>
        </p:nvSpPr>
        <p:spPr>
          <a:xfrm>
            <a:off x="8452934" y="762387"/>
            <a:ext cx="1964724" cy="1003504"/>
          </a:xfrm>
          <a:prstGeom prst="donut">
            <a:avLst>
              <a:gd name="adj" fmla="val 162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2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3184"/>
            <a:ext cx="1177227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“Isothermal compressibility”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… for small changes in temperature, we can 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839387"/>
                <a:ext cx="10381129" cy="693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7" y="1827291"/>
                <a:ext cx="12102353" cy="3214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Solids and liquids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Example</a:t>
                </a:r>
                <a:r>
                  <a:rPr lang="en-US" sz="2400" dirty="0"/>
                  <a:t>: liquid water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Application: </a:t>
                </a:r>
                <a:r>
                  <a:rPr lang="en-US" sz="2400" dirty="0"/>
                  <a:t>Deepest part of the ocean has pressure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400" dirty="0"/>
                  <a:t>. So what’s the </a:t>
                </a:r>
                <a:r>
                  <a:rPr lang="en-US" sz="2400" b="1" dirty="0"/>
                  <a:t>relative volume change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) there?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Answer</a:t>
                </a:r>
                <a:r>
                  <a:rPr lang="en-US" sz="2400" dirty="0"/>
                  <a:t>: …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" y="1827291"/>
                <a:ext cx="12102353" cy="3214341"/>
              </a:xfrm>
              <a:prstGeom prst="rect">
                <a:avLst/>
              </a:prstGeom>
              <a:blipFill>
                <a:blip r:embed="rId4"/>
                <a:stretch>
                  <a:fillRect l="-839" t="-1186" b="-3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0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1194</Words>
  <Application>Microsoft Macintosh PowerPoint</Application>
  <PresentationFormat>Widescreen</PresentationFormat>
  <Paragraphs>167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53</cp:revision>
  <dcterms:created xsi:type="dcterms:W3CDTF">2018-08-27T04:38:29Z</dcterms:created>
  <dcterms:modified xsi:type="dcterms:W3CDTF">2022-11-02T17:31:42Z</dcterms:modified>
</cp:coreProperties>
</file>